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604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AE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260" autoAdjust="0"/>
    <p:restoredTop sz="95207"/>
  </p:normalViewPr>
  <p:slideViewPr>
    <p:cSldViewPr snapToGrid="0">
      <p:cViewPr>
        <p:scale>
          <a:sx n="25" d="100"/>
          <a:sy n="25" d="100"/>
        </p:scale>
        <p:origin x="1776" y="-1109"/>
      </p:cViewPr>
      <p:guideLst>
        <p:guide orient="horz" pos="9604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6329C8-BCC9-6B4B-B89A-2CB72C3A4CA9}" type="doc">
      <dgm:prSet loTypeId="urn:microsoft.com/office/officeart/2005/8/layout/chevron2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2CBA3D-DE46-3446-806F-647145CF7CA0}">
      <dgm:prSet custT="1"/>
      <dgm:spPr/>
      <dgm:t>
        <a:bodyPr anchor="t"/>
        <a:lstStyle/>
        <a:p>
          <a:pPr rtl="0" latinLnBrk="1"/>
          <a:r>
            <a:rPr lang="ko-KR" altLang="en-US" sz="2400" dirty="0"/>
            <a:t>적합한 번역 </a:t>
          </a:r>
          <a:endParaRPr lang="en-US" altLang="ko-KR" sz="2400" dirty="0"/>
        </a:p>
        <a:p>
          <a:pPr rtl="0" latinLnBrk="1"/>
          <a:r>
            <a:rPr lang="ko-KR" altLang="en-US" sz="2400" dirty="0"/>
            <a:t>사이트 선정</a:t>
          </a:r>
        </a:p>
      </dgm:t>
    </dgm:pt>
    <dgm:pt modelId="{07AFD3A6-9726-CE43-AC92-E231F3CC7856}" type="par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75A07E2F-93F6-E14C-A576-E40E466BFC26}" type="sib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8692A111-CE31-A648-B18B-3D2FF597BFAE}">
      <dgm:prSet custT="1"/>
      <dgm:spPr/>
      <dgm:t>
        <a:bodyPr/>
        <a:lstStyle/>
        <a:p>
          <a:pPr rtl="0" latinLnBrk="1"/>
          <a:r>
            <a:rPr lang="en-US" altLang="ko-KR" sz="3200" dirty="0"/>
            <a:t>-</a:t>
          </a:r>
          <a:r>
            <a:rPr lang="ko-KR" altLang="en-US" sz="3200" dirty="0"/>
            <a:t> 일반적으로 통용되는 문장구조로 이루어진 </a:t>
          </a:r>
          <a:r>
            <a:rPr lang="en-US" altLang="ko-KR" sz="3200" dirty="0"/>
            <a:t>Contents</a:t>
          </a:r>
          <a:endParaRPr lang="ko-KR" altLang="en-US" sz="3200" dirty="0"/>
        </a:p>
      </dgm:t>
    </dgm:pt>
    <dgm:pt modelId="{580D7C12-735B-AE48-84A1-2F96A3D08054}" type="par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9C83C641-52AE-C84F-A9C3-95205664AA62}" type="sib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8A37A19C-E6DA-6B45-8445-DE11594B32EB}">
      <dgm:prSet custT="1"/>
      <dgm:spPr/>
      <dgm:t>
        <a:bodyPr anchor="t"/>
        <a:lstStyle/>
        <a:p>
          <a:pPr rtl="0" latinLnBrk="1"/>
          <a:r>
            <a:rPr lang="fr-FR" sz="2800" dirty="0"/>
            <a:t>Contents</a:t>
          </a:r>
          <a:r>
            <a:rPr lang="ko-KR" altLang="en-US" sz="2800" dirty="0"/>
            <a:t> </a:t>
          </a:r>
        </a:p>
        <a:p>
          <a:pPr rtl="0" latinLnBrk="1"/>
          <a:r>
            <a:rPr lang="ko-KR" altLang="fr-FR" sz="2800" dirty="0"/>
            <a:t>크롤링</a:t>
          </a:r>
          <a:endParaRPr lang="fr-FR" sz="2800" dirty="0"/>
        </a:p>
      </dgm:t>
    </dgm:pt>
    <dgm:pt modelId="{A07A2C19-DB1E-B04E-AFE6-51F588AB98DA}" type="par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A823C54A-424E-9741-A324-1499C41FED4F}" type="sib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0251BE8F-B4E2-EB43-9FFA-78D11C1D323C}">
      <dgm:prSet custT="1"/>
      <dgm:spPr/>
      <dgm:t>
        <a:bodyPr/>
        <a:lstStyle/>
        <a:p>
          <a:pPr rtl="0" latinLnBrk="1"/>
          <a:r>
            <a:rPr lang="en-US" altLang="ko-KR" sz="3200" dirty="0"/>
            <a:t>-</a:t>
          </a:r>
          <a:r>
            <a:rPr lang="ko-KR" altLang="en-US" sz="3200" dirty="0"/>
            <a:t> </a:t>
          </a:r>
          <a:r>
            <a:rPr lang="en-US" altLang="ko-KR" sz="3200" dirty="0" err="1"/>
            <a:t>BeautifulSoup</a:t>
          </a:r>
          <a:r>
            <a:rPr lang="ko-KR" altLang="en-US" sz="3200" dirty="0"/>
            <a:t>을 이용한 크롤링 및  데이터 마이닝</a:t>
          </a:r>
        </a:p>
      </dgm:t>
    </dgm:pt>
    <dgm:pt modelId="{5CB1D5D8-F515-9742-B81B-F558FE3AB4F2}" type="par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09B84C07-D6D6-A44E-9D9B-3A66DD6682AE}" type="sib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D3199D1D-E060-DE44-8E97-1636DF1D079F}">
      <dgm:prSet custT="1"/>
      <dgm:spPr/>
      <dgm:t>
        <a:bodyPr anchor="t"/>
        <a:lstStyle/>
        <a:p>
          <a:pPr rtl="0" latinLnBrk="1"/>
          <a:r>
            <a:rPr lang="en-US" sz="3200" dirty="0"/>
            <a:t>Sentence </a:t>
          </a:r>
          <a:endParaRPr lang="ko-KR" altLang="en-US" sz="3200" dirty="0"/>
        </a:p>
        <a:p>
          <a:pPr rtl="0" latinLnBrk="1"/>
          <a:r>
            <a:rPr lang="en-US" sz="3200" dirty="0"/>
            <a:t>Matching</a:t>
          </a:r>
        </a:p>
      </dgm:t>
    </dgm:pt>
    <dgm:pt modelId="{C0EFAD08-F0C2-2040-8BD7-5E2324C096B3}" type="par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3ABABCFB-4F02-D842-BB34-4364A80C0DFD}" type="sib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A508A046-CC34-E148-ABC2-95FA5930A5E7}">
      <dgm:prSet custT="1"/>
      <dgm:spPr/>
      <dgm:t>
        <a:bodyPr/>
        <a:lstStyle/>
        <a:p>
          <a:pPr rtl="0" latinLnBrk="1"/>
          <a:r>
            <a:rPr lang="ko-KR" altLang="en-US" sz="2800" dirty="0"/>
            <a:t>시간</a:t>
          </a:r>
          <a:r>
            <a:rPr lang="en-US" sz="2800" dirty="0"/>
            <a:t> </a:t>
          </a:r>
          <a:r>
            <a:rPr lang="ko-KR" altLang="en-US" sz="2800" dirty="0"/>
            <a:t>정보를 이용한 </a:t>
          </a:r>
          <a:r>
            <a:rPr lang="en-US" altLang="ko-KR" sz="2800" dirty="0"/>
            <a:t>S</a:t>
          </a:r>
          <a:r>
            <a:rPr lang="en-US" sz="2800" dirty="0"/>
            <a:t>entence matching</a:t>
          </a:r>
        </a:p>
      </dgm:t>
    </dgm:pt>
    <dgm:pt modelId="{ED4F90F8-F453-984D-9886-F061F10C114E}" type="par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C52BFA5A-1D62-F646-BC66-73E313D90252}" type="sib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F8865BAF-7375-C641-8A3D-E89203CB7D75}">
      <dgm:prSet custT="1"/>
      <dgm:spPr/>
      <dgm:t>
        <a:bodyPr/>
        <a:lstStyle/>
        <a:p>
          <a:pPr rtl="0" latinLnBrk="1"/>
          <a:r>
            <a:rPr lang="en-US" sz="2000" dirty="0"/>
            <a:t>Ex) Script</a:t>
          </a:r>
        </a:p>
      </dgm:t>
    </dgm:pt>
    <dgm:pt modelId="{E62FF7A7-AF68-AA41-8842-10FBE1C15F0B}" type="par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8F6D23EF-F6DE-5A42-A55D-C6130E1E7FF9}" type="sib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1CEF068D-1F1D-5F46-A810-050B0B1E170B}">
      <dgm:prSet custT="1"/>
      <dgm:spPr/>
      <dgm:t>
        <a:bodyPr/>
        <a:lstStyle/>
        <a:p>
          <a:pPr rtl="0" latinLnBrk="1"/>
          <a:r>
            <a:rPr lang="ko-KR" altLang="en-US" sz="2800" dirty="0"/>
            <a:t>숫자</a:t>
          </a:r>
          <a:r>
            <a:rPr lang="en-US" sz="2800" dirty="0"/>
            <a:t>,</a:t>
          </a:r>
          <a:r>
            <a:rPr lang="en-US" altLang="ko-KR" sz="2800" dirty="0"/>
            <a:t> </a:t>
          </a:r>
          <a:r>
            <a:rPr lang="ko-KR" altLang="en-US" sz="2800" dirty="0"/>
            <a:t>고유 대명사</a:t>
          </a:r>
          <a:r>
            <a:rPr lang="ko-KR" altLang="en-US" sz="2400" dirty="0"/>
            <a:t>를 이용한</a:t>
          </a:r>
          <a:r>
            <a:rPr lang="ko-KR" altLang="en-US" sz="2800" dirty="0"/>
            <a:t> </a:t>
          </a:r>
          <a:r>
            <a:rPr lang="en-US" altLang="ko-KR" sz="2800" dirty="0"/>
            <a:t>S</a:t>
          </a:r>
          <a:r>
            <a:rPr lang="en-US" sz="2800" dirty="0"/>
            <a:t>entence matching</a:t>
          </a:r>
        </a:p>
      </dgm:t>
    </dgm:pt>
    <dgm:pt modelId="{2DCDEEC5-C4CF-654F-87E3-E2B479D9BAFE}" type="par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F027E768-5AC1-AA4D-A9B9-8A64768FB4EB}" type="sib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C219210F-E674-FE4D-A009-C13B3EB96E3C}">
      <dgm:prSet custT="1"/>
      <dgm:spPr/>
      <dgm:t>
        <a:bodyPr/>
        <a:lstStyle/>
        <a:p>
          <a:pPr rtl="0" latinLnBrk="1"/>
          <a:r>
            <a:rPr lang="en-US" altLang="ko-KR" sz="2000" dirty="0"/>
            <a:t>1) </a:t>
          </a:r>
          <a:r>
            <a:rPr lang="ko-KR" altLang="en-US" sz="2000" dirty="0"/>
            <a:t>자연어 처리 툴을 사용 </a:t>
          </a:r>
        </a:p>
      </dgm:t>
    </dgm:pt>
    <dgm:pt modelId="{B44E9BF3-5AFF-5141-A597-C0C46B58F0BE}" type="par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1CE00056-2F4B-3B40-8321-C0225E498EC5}" type="sib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BC6FDBD2-A839-A64B-82BD-5DB91C07994B}">
      <dgm:prSet custT="1"/>
      <dgm:spPr/>
      <dgm:t>
        <a:bodyPr/>
        <a:lstStyle/>
        <a:p>
          <a:pPr rtl="0" latinLnBrk="1"/>
          <a:r>
            <a:rPr lang="en-US" sz="2000" dirty="0"/>
            <a:t>2) </a:t>
          </a:r>
          <a:r>
            <a:rPr lang="en-US" sz="2000" dirty="0" err="1"/>
            <a:t>Jaccard</a:t>
          </a:r>
          <a:r>
            <a:rPr lang="en-US" sz="2000" dirty="0"/>
            <a:t> &amp; Longest Common Sequence</a:t>
          </a:r>
        </a:p>
      </dgm:t>
    </dgm:pt>
    <dgm:pt modelId="{643FAE57-2D88-B441-B778-DAB4D714A1F1}" type="par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989481AA-3A7D-264F-BE8C-DBD2B20A3E01}" type="sib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F2D47DD9-8108-4947-BBAE-AB6CC11D9928}">
      <dgm:prSet custT="1"/>
      <dgm:spPr/>
      <dgm:t>
        <a:bodyPr anchor="t"/>
        <a:lstStyle/>
        <a:p>
          <a:pPr rtl="0" latinLnBrk="1">
            <a:lnSpc>
              <a:spcPct val="100000"/>
            </a:lnSpc>
          </a:pPr>
          <a:r>
            <a:rPr lang="en-US" altLang="ko-KR" sz="3200" dirty="0"/>
            <a:t>Corpus </a:t>
          </a:r>
          <a:endParaRPr lang="ko-KR" altLang="en-US" sz="3200" dirty="0"/>
        </a:p>
        <a:p>
          <a:pPr rtl="0" latinLnBrk="1">
            <a:lnSpc>
              <a:spcPct val="100000"/>
            </a:lnSpc>
          </a:pPr>
          <a:r>
            <a:rPr lang="ko-KR" altLang="en-US" sz="3200" dirty="0"/>
            <a:t>개발</a:t>
          </a:r>
        </a:p>
      </dgm:t>
    </dgm:pt>
    <dgm:pt modelId="{B4E0F4BB-341C-7B47-B197-1C486E34D5E0}" type="par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426026A8-2EC3-7840-899A-83237F302ED2}" type="sib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28D8C25C-5616-5F4D-828B-375651A4917B}">
      <dgm:prSet custT="1"/>
      <dgm:spPr/>
      <dgm:t>
        <a:bodyPr anchor="ctr"/>
        <a:lstStyle/>
        <a:p>
          <a:pPr rtl="0" latinLnBrk="1">
            <a:lnSpc>
              <a:spcPct val="100000"/>
            </a:lnSpc>
          </a:pPr>
          <a:r>
            <a:rPr lang="ko-KR" altLang="en-US" sz="3000" dirty="0"/>
            <a:t>다양한 </a:t>
          </a:r>
          <a:r>
            <a:rPr lang="en-US" altLang="ko-KR" sz="3000" dirty="0"/>
            <a:t>category</a:t>
          </a:r>
          <a:r>
            <a:rPr lang="ko-KR" altLang="en-US" sz="3000" dirty="0"/>
            <a:t>로 분류하여 </a:t>
          </a:r>
          <a:r>
            <a:rPr lang="en-US" altLang="ko-KR" sz="3000" dirty="0"/>
            <a:t>Usability</a:t>
          </a:r>
          <a:r>
            <a:rPr lang="ko-KR" altLang="en-US" sz="3000" dirty="0"/>
            <a:t> 향상 </a:t>
          </a:r>
        </a:p>
      </dgm:t>
    </dgm:pt>
    <dgm:pt modelId="{DF1E47B3-B730-C141-BF62-63D61ACECB77}" type="par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BBA2A1C0-DCBD-334D-BE4B-BF694AE6136D}" type="sib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71C78A7E-7EF1-B349-9647-9E4421E01BB4}" type="pres">
      <dgm:prSet presAssocID="{4D6329C8-BCC9-6B4B-B89A-2CB72C3A4CA9}" presName="linearFlow" presStyleCnt="0">
        <dgm:presLayoutVars>
          <dgm:dir/>
          <dgm:animLvl val="lvl"/>
          <dgm:resizeHandles val="exact"/>
        </dgm:presLayoutVars>
      </dgm:prSet>
      <dgm:spPr/>
    </dgm:pt>
    <dgm:pt modelId="{CCBDB11A-5768-F241-A419-B96B712BA9DD}" type="pres">
      <dgm:prSet presAssocID="{DA2CBA3D-DE46-3446-806F-647145CF7CA0}" presName="composite" presStyleCnt="0"/>
      <dgm:spPr/>
    </dgm:pt>
    <dgm:pt modelId="{C2F669E3-B657-3F48-819C-4487C0BE172F}" type="pres">
      <dgm:prSet presAssocID="{DA2CBA3D-DE46-3446-806F-647145CF7CA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9169EFD-13E8-514F-AF2E-6E57E1AEC5A6}" type="pres">
      <dgm:prSet presAssocID="{DA2CBA3D-DE46-3446-806F-647145CF7CA0}" presName="descendantText" presStyleLbl="alignAcc1" presStyleIdx="0" presStyleCnt="4">
        <dgm:presLayoutVars>
          <dgm:bulletEnabled val="1"/>
        </dgm:presLayoutVars>
      </dgm:prSet>
      <dgm:spPr/>
    </dgm:pt>
    <dgm:pt modelId="{B6D5D582-2642-3F42-A69F-D19EB30AAB2E}" type="pres">
      <dgm:prSet presAssocID="{75A07E2F-93F6-E14C-A576-E40E466BFC26}" presName="sp" presStyleCnt="0"/>
      <dgm:spPr/>
    </dgm:pt>
    <dgm:pt modelId="{FE4332DE-90D1-4F49-87DC-8993040E75B1}" type="pres">
      <dgm:prSet presAssocID="{8A37A19C-E6DA-6B45-8445-DE11594B32EB}" presName="composite" presStyleCnt="0"/>
      <dgm:spPr/>
    </dgm:pt>
    <dgm:pt modelId="{AF5DE04E-1292-2B44-B5EE-6F7BFE021910}" type="pres">
      <dgm:prSet presAssocID="{8A37A19C-E6DA-6B45-8445-DE11594B32EB}" presName="parentText" presStyleLbl="alignNode1" presStyleIdx="1" presStyleCnt="4" custLinFactNeighborY="-21582">
        <dgm:presLayoutVars>
          <dgm:chMax val="1"/>
          <dgm:bulletEnabled val="1"/>
        </dgm:presLayoutVars>
      </dgm:prSet>
      <dgm:spPr/>
    </dgm:pt>
    <dgm:pt modelId="{BEF87162-5DB1-6E40-A37D-D9EA148D0EA2}" type="pres">
      <dgm:prSet presAssocID="{8A37A19C-E6DA-6B45-8445-DE11594B32EB}" presName="descendantText" presStyleLbl="alignAcc1" presStyleIdx="1" presStyleCnt="4" custLinFactNeighborY="-33201">
        <dgm:presLayoutVars>
          <dgm:bulletEnabled val="1"/>
        </dgm:presLayoutVars>
      </dgm:prSet>
      <dgm:spPr/>
    </dgm:pt>
    <dgm:pt modelId="{6C572800-91A5-844B-BD07-6F6D42C0F1A7}" type="pres">
      <dgm:prSet presAssocID="{A823C54A-424E-9741-A324-1499C41FED4F}" presName="sp" presStyleCnt="0"/>
      <dgm:spPr/>
    </dgm:pt>
    <dgm:pt modelId="{A15A1160-4B6C-7444-A0B6-08699F035558}" type="pres">
      <dgm:prSet presAssocID="{D3199D1D-E060-DE44-8E97-1636DF1D079F}" presName="composite" presStyleCnt="0"/>
      <dgm:spPr/>
    </dgm:pt>
    <dgm:pt modelId="{45E757CB-191E-5645-8C8D-4E6460C0A5F8}" type="pres">
      <dgm:prSet presAssocID="{D3199D1D-E060-DE44-8E97-1636DF1D079F}" presName="parentText" presStyleLbl="alignNode1" presStyleIdx="2" presStyleCnt="4" custLinFactNeighborY="-50362">
        <dgm:presLayoutVars>
          <dgm:chMax val="1"/>
          <dgm:bulletEnabled val="1"/>
        </dgm:presLayoutVars>
      </dgm:prSet>
      <dgm:spPr/>
    </dgm:pt>
    <dgm:pt modelId="{2DD5D49A-BA2D-C44B-94AF-50CFC1BD90FF}" type="pres">
      <dgm:prSet presAssocID="{D3199D1D-E060-DE44-8E97-1636DF1D079F}" presName="descendantText" presStyleLbl="alignAcc1" presStyleIdx="2" presStyleCnt="4" custScaleY="123758" custLinFactNeighborX="76" custLinFactNeighborY="-71145">
        <dgm:presLayoutVars>
          <dgm:bulletEnabled val="1"/>
        </dgm:presLayoutVars>
      </dgm:prSet>
      <dgm:spPr/>
    </dgm:pt>
    <dgm:pt modelId="{C9AA7374-37E8-9D46-A1D6-B039D7694ED8}" type="pres">
      <dgm:prSet presAssocID="{3ABABCFB-4F02-D842-BB34-4364A80C0DFD}" presName="sp" presStyleCnt="0"/>
      <dgm:spPr/>
    </dgm:pt>
    <dgm:pt modelId="{79CE3C1A-0C64-2141-9C72-4B21081A014D}" type="pres">
      <dgm:prSet presAssocID="{F2D47DD9-8108-4947-BBAE-AB6CC11D9928}" presName="composite" presStyleCnt="0"/>
      <dgm:spPr/>
    </dgm:pt>
    <dgm:pt modelId="{F9284BC1-A3A2-1744-9901-A8B1E44DBFE4}" type="pres">
      <dgm:prSet presAssocID="{F2D47DD9-8108-4947-BBAE-AB6CC11D9928}" presName="parentText" presStyleLbl="alignNode1" presStyleIdx="3" presStyleCnt="4" custLinFactNeighborY="-71624">
        <dgm:presLayoutVars>
          <dgm:chMax val="1"/>
          <dgm:bulletEnabled val="1"/>
        </dgm:presLayoutVars>
      </dgm:prSet>
      <dgm:spPr/>
    </dgm:pt>
    <dgm:pt modelId="{0875BBC3-3276-534E-B552-F22621AF9CED}" type="pres">
      <dgm:prSet presAssocID="{F2D47DD9-8108-4947-BBAE-AB6CC11D9928}" presName="descendantText" presStyleLbl="alignAcc1" presStyleIdx="3" presStyleCnt="4" custLinFactY="-1184" custLinFactNeighborY="-100000">
        <dgm:presLayoutVars>
          <dgm:bulletEnabled val="1"/>
        </dgm:presLayoutVars>
      </dgm:prSet>
      <dgm:spPr/>
    </dgm:pt>
  </dgm:ptLst>
  <dgm:cxnLst>
    <dgm:cxn modelId="{A10D3D1A-36E7-274E-AAB8-A55F2B81D8CD}" srcId="{8A37A19C-E6DA-6B45-8445-DE11594B32EB}" destId="{0251BE8F-B4E2-EB43-9FFA-78D11C1D323C}" srcOrd="0" destOrd="0" parTransId="{5CB1D5D8-F515-9742-B81B-F558FE3AB4F2}" sibTransId="{09B84C07-D6D6-A44E-9D9B-3A66DD6682AE}"/>
    <dgm:cxn modelId="{02A112B9-1B74-C043-B72D-F439BC9CB94F}" srcId="{1CEF068D-1F1D-5F46-A810-050B0B1E170B}" destId="{C219210F-E674-FE4D-A009-C13B3EB96E3C}" srcOrd="0" destOrd="0" parTransId="{B44E9BF3-5AFF-5141-A597-C0C46B58F0BE}" sibTransId="{1CE00056-2F4B-3B40-8321-C0225E498EC5}"/>
    <dgm:cxn modelId="{621057D1-A73A-0F43-AF44-5F063E9F3687}" type="presOf" srcId="{F8865BAF-7375-C641-8A3D-E89203CB7D75}" destId="{2DD5D49A-BA2D-C44B-94AF-50CFC1BD90FF}" srcOrd="0" destOrd="1" presId="urn:microsoft.com/office/officeart/2005/8/layout/chevron2"/>
    <dgm:cxn modelId="{8367EC50-908B-634D-96EC-0699842503ED}" srcId="{D3199D1D-E060-DE44-8E97-1636DF1D079F}" destId="{A508A046-CC34-E148-ABC2-95FA5930A5E7}" srcOrd="0" destOrd="0" parTransId="{ED4F90F8-F453-984D-9886-F061F10C114E}" sibTransId="{C52BFA5A-1D62-F646-BC66-73E313D90252}"/>
    <dgm:cxn modelId="{38E840A9-BAEC-6146-9920-FD0317CAB2E3}" type="presOf" srcId="{28D8C25C-5616-5F4D-828B-375651A4917B}" destId="{0875BBC3-3276-534E-B552-F22621AF9CED}" srcOrd="0" destOrd="0" presId="urn:microsoft.com/office/officeart/2005/8/layout/chevron2"/>
    <dgm:cxn modelId="{6D4D8CF8-E94D-F84D-9287-8AC20B738744}" srcId="{D3199D1D-E060-DE44-8E97-1636DF1D079F}" destId="{1CEF068D-1F1D-5F46-A810-050B0B1E170B}" srcOrd="1" destOrd="0" parTransId="{2DCDEEC5-C4CF-654F-87E3-E2B479D9BAFE}" sibTransId="{F027E768-5AC1-AA4D-A9B9-8A64768FB4EB}"/>
    <dgm:cxn modelId="{6D1C3F4D-255E-8B42-BBE6-2EE4E1D07C6E}" type="presOf" srcId="{F2D47DD9-8108-4947-BBAE-AB6CC11D9928}" destId="{F9284BC1-A3A2-1744-9901-A8B1E44DBFE4}" srcOrd="0" destOrd="0" presId="urn:microsoft.com/office/officeart/2005/8/layout/chevron2"/>
    <dgm:cxn modelId="{1E110008-4EC9-9543-ABCB-2B8F2716581A}" srcId="{4D6329C8-BCC9-6B4B-B89A-2CB72C3A4CA9}" destId="{F2D47DD9-8108-4947-BBAE-AB6CC11D9928}" srcOrd="3" destOrd="0" parTransId="{B4E0F4BB-341C-7B47-B197-1C486E34D5E0}" sibTransId="{426026A8-2EC3-7840-899A-83237F302ED2}"/>
    <dgm:cxn modelId="{45066A69-E91C-ED43-9066-4540990913E1}" srcId="{A508A046-CC34-E148-ABC2-95FA5930A5E7}" destId="{F8865BAF-7375-C641-8A3D-E89203CB7D75}" srcOrd="0" destOrd="0" parTransId="{E62FF7A7-AF68-AA41-8842-10FBE1C15F0B}" sibTransId="{8F6D23EF-F6DE-5A42-A55D-C6130E1E7FF9}"/>
    <dgm:cxn modelId="{A0F8641E-DB9A-7E4A-A26A-497163A45DC6}" srcId="{4D6329C8-BCC9-6B4B-B89A-2CB72C3A4CA9}" destId="{8A37A19C-E6DA-6B45-8445-DE11594B32EB}" srcOrd="1" destOrd="0" parTransId="{A07A2C19-DB1E-B04E-AFE6-51F588AB98DA}" sibTransId="{A823C54A-424E-9741-A324-1499C41FED4F}"/>
    <dgm:cxn modelId="{4D9B2EBE-C1FD-7743-9491-84D76326353F}" type="presOf" srcId="{DA2CBA3D-DE46-3446-806F-647145CF7CA0}" destId="{C2F669E3-B657-3F48-819C-4487C0BE172F}" srcOrd="0" destOrd="0" presId="urn:microsoft.com/office/officeart/2005/8/layout/chevron2"/>
    <dgm:cxn modelId="{D37C4F27-6513-864B-ACE4-2035F41F0962}" type="presOf" srcId="{D3199D1D-E060-DE44-8E97-1636DF1D079F}" destId="{45E757CB-191E-5645-8C8D-4E6460C0A5F8}" srcOrd="0" destOrd="0" presId="urn:microsoft.com/office/officeart/2005/8/layout/chevron2"/>
    <dgm:cxn modelId="{7E0496EF-E775-A24B-A3A3-4D70CF3B54BE}" srcId="{1CEF068D-1F1D-5F46-A810-050B0B1E170B}" destId="{BC6FDBD2-A839-A64B-82BD-5DB91C07994B}" srcOrd="1" destOrd="0" parTransId="{643FAE57-2D88-B441-B778-DAB4D714A1F1}" sibTransId="{989481AA-3A7D-264F-BE8C-DBD2B20A3E01}"/>
    <dgm:cxn modelId="{0D97AD54-614B-5640-A93C-885352D5DF63}" srcId="{4D6329C8-BCC9-6B4B-B89A-2CB72C3A4CA9}" destId="{D3199D1D-E060-DE44-8E97-1636DF1D079F}" srcOrd="2" destOrd="0" parTransId="{C0EFAD08-F0C2-2040-8BD7-5E2324C096B3}" sibTransId="{3ABABCFB-4F02-D842-BB34-4364A80C0DFD}"/>
    <dgm:cxn modelId="{BF5C42F2-F814-B244-BF75-7F4BED462962}" type="presOf" srcId="{C219210F-E674-FE4D-A009-C13B3EB96E3C}" destId="{2DD5D49A-BA2D-C44B-94AF-50CFC1BD90FF}" srcOrd="0" destOrd="3" presId="urn:microsoft.com/office/officeart/2005/8/layout/chevron2"/>
    <dgm:cxn modelId="{03C38CF1-C02E-7545-BC19-8395C318D35B}" type="presOf" srcId="{A508A046-CC34-E148-ABC2-95FA5930A5E7}" destId="{2DD5D49A-BA2D-C44B-94AF-50CFC1BD90FF}" srcOrd="0" destOrd="0" presId="urn:microsoft.com/office/officeart/2005/8/layout/chevron2"/>
    <dgm:cxn modelId="{B248BC50-4943-D74C-BAAA-E10B651296D1}" type="presOf" srcId="{4D6329C8-BCC9-6B4B-B89A-2CB72C3A4CA9}" destId="{71C78A7E-7EF1-B349-9647-9E4421E01BB4}" srcOrd="0" destOrd="0" presId="urn:microsoft.com/office/officeart/2005/8/layout/chevron2"/>
    <dgm:cxn modelId="{BB2B69BE-624D-6044-896F-2A424DB3E3E7}" type="presOf" srcId="{BC6FDBD2-A839-A64B-82BD-5DB91C07994B}" destId="{2DD5D49A-BA2D-C44B-94AF-50CFC1BD90FF}" srcOrd="0" destOrd="4" presId="urn:microsoft.com/office/officeart/2005/8/layout/chevron2"/>
    <dgm:cxn modelId="{1A3E1624-66BC-BA4A-A22B-ACAA163575B7}" srcId="{DA2CBA3D-DE46-3446-806F-647145CF7CA0}" destId="{8692A111-CE31-A648-B18B-3D2FF597BFAE}" srcOrd="0" destOrd="0" parTransId="{580D7C12-735B-AE48-84A1-2F96A3D08054}" sibTransId="{9C83C641-52AE-C84F-A9C3-95205664AA62}"/>
    <dgm:cxn modelId="{DAE47646-C1A6-2E42-B458-0E01CBA9B700}" type="presOf" srcId="{8692A111-CE31-A648-B18B-3D2FF597BFAE}" destId="{89169EFD-13E8-514F-AF2E-6E57E1AEC5A6}" srcOrd="0" destOrd="0" presId="urn:microsoft.com/office/officeart/2005/8/layout/chevron2"/>
    <dgm:cxn modelId="{2D40866A-2EF3-504C-AD14-2E3FD159C357}" srcId="{4D6329C8-BCC9-6B4B-B89A-2CB72C3A4CA9}" destId="{DA2CBA3D-DE46-3446-806F-647145CF7CA0}" srcOrd="0" destOrd="0" parTransId="{07AFD3A6-9726-CE43-AC92-E231F3CC7856}" sibTransId="{75A07E2F-93F6-E14C-A576-E40E466BFC26}"/>
    <dgm:cxn modelId="{FD26041A-D338-1247-84C9-6A923091DD5A}" type="presOf" srcId="{1CEF068D-1F1D-5F46-A810-050B0B1E170B}" destId="{2DD5D49A-BA2D-C44B-94AF-50CFC1BD90FF}" srcOrd="0" destOrd="2" presId="urn:microsoft.com/office/officeart/2005/8/layout/chevron2"/>
    <dgm:cxn modelId="{86EA19E2-7BC0-1947-BC97-3570026E7BB5}" type="presOf" srcId="{0251BE8F-B4E2-EB43-9FFA-78D11C1D323C}" destId="{BEF87162-5DB1-6E40-A37D-D9EA148D0EA2}" srcOrd="0" destOrd="0" presId="urn:microsoft.com/office/officeart/2005/8/layout/chevron2"/>
    <dgm:cxn modelId="{1D3595BB-1D38-504F-9C33-BFB644F97D88}" type="presOf" srcId="{8A37A19C-E6DA-6B45-8445-DE11594B32EB}" destId="{AF5DE04E-1292-2B44-B5EE-6F7BFE021910}" srcOrd="0" destOrd="0" presId="urn:microsoft.com/office/officeart/2005/8/layout/chevron2"/>
    <dgm:cxn modelId="{A69844D2-1F77-FE4F-960E-81EDB4BA3642}" srcId="{F2D47DD9-8108-4947-BBAE-AB6CC11D9928}" destId="{28D8C25C-5616-5F4D-828B-375651A4917B}" srcOrd="0" destOrd="0" parTransId="{DF1E47B3-B730-C141-BF62-63D61ACECB77}" sibTransId="{BBA2A1C0-DCBD-334D-BE4B-BF694AE6136D}"/>
    <dgm:cxn modelId="{4A21CE94-5805-8248-9FF9-4A5DDABB1D8F}" type="presParOf" srcId="{71C78A7E-7EF1-B349-9647-9E4421E01BB4}" destId="{CCBDB11A-5768-F241-A419-B96B712BA9DD}" srcOrd="0" destOrd="0" presId="urn:microsoft.com/office/officeart/2005/8/layout/chevron2"/>
    <dgm:cxn modelId="{6761A56A-A6C8-2B47-BF51-3FBC870E8DCD}" type="presParOf" srcId="{CCBDB11A-5768-F241-A419-B96B712BA9DD}" destId="{C2F669E3-B657-3F48-819C-4487C0BE172F}" srcOrd="0" destOrd="0" presId="urn:microsoft.com/office/officeart/2005/8/layout/chevron2"/>
    <dgm:cxn modelId="{9A790FF6-A597-A34C-BC97-32B976212320}" type="presParOf" srcId="{CCBDB11A-5768-F241-A419-B96B712BA9DD}" destId="{89169EFD-13E8-514F-AF2E-6E57E1AEC5A6}" srcOrd="1" destOrd="0" presId="urn:microsoft.com/office/officeart/2005/8/layout/chevron2"/>
    <dgm:cxn modelId="{6A849929-348D-7A40-BDE2-FC448B794C48}" type="presParOf" srcId="{71C78A7E-7EF1-B349-9647-9E4421E01BB4}" destId="{B6D5D582-2642-3F42-A69F-D19EB30AAB2E}" srcOrd="1" destOrd="0" presId="urn:microsoft.com/office/officeart/2005/8/layout/chevron2"/>
    <dgm:cxn modelId="{EF3082A8-C48B-2741-B904-F046841F269B}" type="presParOf" srcId="{71C78A7E-7EF1-B349-9647-9E4421E01BB4}" destId="{FE4332DE-90D1-4F49-87DC-8993040E75B1}" srcOrd="2" destOrd="0" presId="urn:microsoft.com/office/officeart/2005/8/layout/chevron2"/>
    <dgm:cxn modelId="{2279FEEF-F2AD-2648-9C39-7B5BF5F3AD14}" type="presParOf" srcId="{FE4332DE-90D1-4F49-87DC-8993040E75B1}" destId="{AF5DE04E-1292-2B44-B5EE-6F7BFE021910}" srcOrd="0" destOrd="0" presId="urn:microsoft.com/office/officeart/2005/8/layout/chevron2"/>
    <dgm:cxn modelId="{6A62F512-741F-9B4F-AB8B-FCB1D35AFB5F}" type="presParOf" srcId="{FE4332DE-90D1-4F49-87DC-8993040E75B1}" destId="{BEF87162-5DB1-6E40-A37D-D9EA148D0EA2}" srcOrd="1" destOrd="0" presId="urn:microsoft.com/office/officeart/2005/8/layout/chevron2"/>
    <dgm:cxn modelId="{C9BB3C05-55A9-C645-9446-3BA88D6384A2}" type="presParOf" srcId="{71C78A7E-7EF1-B349-9647-9E4421E01BB4}" destId="{6C572800-91A5-844B-BD07-6F6D42C0F1A7}" srcOrd="3" destOrd="0" presId="urn:microsoft.com/office/officeart/2005/8/layout/chevron2"/>
    <dgm:cxn modelId="{105291FF-1B87-D249-A8E9-6CA087824206}" type="presParOf" srcId="{71C78A7E-7EF1-B349-9647-9E4421E01BB4}" destId="{A15A1160-4B6C-7444-A0B6-08699F035558}" srcOrd="4" destOrd="0" presId="urn:microsoft.com/office/officeart/2005/8/layout/chevron2"/>
    <dgm:cxn modelId="{4268E8DC-4776-E74A-BD74-CDCBC43B7DBE}" type="presParOf" srcId="{A15A1160-4B6C-7444-A0B6-08699F035558}" destId="{45E757CB-191E-5645-8C8D-4E6460C0A5F8}" srcOrd="0" destOrd="0" presId="urn:microsoft.com/office/officeart/2005/8/layout/chevron2"/>
    <dgm:cxn modelId="{2A3A4BDB-BD77-C741-B639-EC4868033ECB}" type="presParOf" srcId="{A15A1160-4B6C-7444-A0B6-08699F035558}" destId="{2DD5D49A-BA2D-C44B-94AF-50CFC1BD90FF}" srcOrd="1" destOrd="0" presId="urn:microsoft.com/office/officeart/2005/8/layout/chevron2"/>
    <dgm:cxn modelId="{24F236DF-1521-9043-B3D1-983E7BDFD037}" type="presParOf" srcId="{71C78A7E-7EF1-B349-9647-9E4421E01BB4}" destId="{C9AA7374-37E8-9D46-A1D6-B039D7694ED8}" srcOrd="5" destOrd="0" presId="urn:microsoft.com/office/officeart/2005/8/layout/chevron2"/>
    <dgm:cxn modelId="{6852B1A8-3857-B749-BF43-D02B3DD3652E}" type="presParOf" srcId="{71C78A7E-7EF1-B349-9647-9E4421E01BB4}" destId="{79CE3C1A-0C64-2141-9C72-4B21081A014D}" srcOrd="6" destOrd="0" presId="urn:microsoft.com/office/officeart/2005/8/layout/chevron2"/>
    <dgm:cxn modelId="{9B483D6C-FAED-214C-AA0A-135F74DDDF55}" type="presParOf" srcId="{79CE3C1A-0C64-2141-9C72-4B21081A014D}" destId="{F9284BC1-A3A2-1744-9901-A8B1E44DBFE4}" srcOrd="0" destOrd="0" presId="urn:microsoft.com/office/officeart/2005/8/layout/chevron2"/>
    <dgm:cxn modelId="{AEF4FD4E-2790-B74C-8A70-F2D52294B43E}" type="presParOf" srcId="{79CE3C1A-0C64-2141-9C72-4B21081A014D}" destId="{0875BBC3-3276-534E-B552-F22621AF9CE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F669E3-B657-3F48-819C-4487C0BE172F}">
      <dsp:nvSpPr>
        <dsp:cNvPr id="0" name=""/>
        <dsp:cNvSpPr/>
      </dsp:nvSpPr>
      <dsp:spPr>
        <a:xfrm rot="5400000">
          <a:off x="-430674" y="47249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marL="0" lvl="0" indent="0" algn="ctr" defTabSz="10668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kern="1200" dirty="0"/>
            <a:t>적합한 번역 </a:t>
          </a:r>
          <a:endParaRPr lang="en-US" altLang="ko-KR" sz="2400" kern="1200" dirty="0"/>
        </a:p>
        <a:p>
          <a:pPr marL="0" lvl="0" indent="0" algn="ctr" defTabSz="10668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kern="1200" dirty="0"/>
            <a:t>사이트 선정</a:t>
          </a:r>
        </a:p>
      </dsp:txBody>
      <dsp:txXfrm rot="-5400000">
        <a:off x="1" y="1046728"/>
        <a:ext cx="2009816" cy="861349"/>
      </dsp:txXfrm>
    </dsp:sp>
    <dsp:sp modelId="{89169EFD-13E8-514F-AF2E-6E57E1AEC5A6}">
      <dsp:nvSpPr>
        <dsp:cNvPr id="0" name=""/>
        <dsp:cNvSpPr/>
      </dsp:nvSpPr>
      <dsp:spPr>
        <a:xfrm rot="5400000">
          <a:off x="4975473" y="-2923836"/>
          <a:ext cx="1867239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3200" kern="1200" dirty="0"/>
            <a:t>-</a:t>
          </a:r>
          <a:r>
            <a:rPr lang="ko-KR" altLang="en-US" sz="3200" kern="1200" dirty="0"/>
            <a:t> 일반적으로 통용되는 문장구조로 이루어진 </a:t>
          </a:r>
          <a:r>
            <a:rPr lang="en-US" altLang="ko-KR" sz="3200" kern="1200" dirty="0"/>
            <a:t>Contents</a:t>
          </a:r>
          <a:endParaRPr lang="ko-KR" altLang="en-US" sz="3200" kern="1200" dirty="0"/>
        </a:p>
      </dsp:txBody>
      <dsp:txXfrm rot="-5400000">
        <a:off x="2009816" y="132972"/>
        <a:ext cx="7707403" cy="1684937"/>
      </dsp:txXfrm>
    </dsp:sp>
    <dsp:sp modelId="{AF5DE04E-1292-2B44-B5EE-6F7BFE021910}">
      <dsp:nvSpPr>
        <dsp:cNvPr id="0" name=""/>
        <dsp:cNvSpPr/>
      </dsp:nvSpPr>
      <dsp:spPr>
        <a:xfrm rot="5400000">
          <a:off x="-430674" y="2588911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marL="0" lvl="0" indent="0" algn="ctr" defTabSz="12446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Contents</a:t>
          </a:r>
          <a:r>
            <a:rPr lang="ko-KR" altLang="en-US" sz="2800" kern="1200" dirty="0"/>
            <a:t> </a:t>
          </a:r>
        </a:p>
        <a:p>
          <a:pPr marL="0" lvl="0" indent="0" algn="ctr" defTabSz="12446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fr-FR" sz="2800" kern="1200" dirty="0"/>
            <a:t>크롤링</a:t>
          </a:r>
          <a:endParaRPr lang="fr-FR" sz="2800" kern="1200" dirty="0"/>
        </a:p>
      </dsp:txBody>
      <dsp:txXfrm rot="-5400000">
        <a:off x="1" y="3163144"/>
        <a:ext cx="2009816" cy="861349"/>
      </dsp:txXfrm>
    </dsp:sp>
    <dsp:sp modelId="{BEF87162-5DB1-6E40-A37D-D9EA148D0EA2}">
      <dsp:nvSpPr>
        <dsp:cNvPr id="0" name=""/>
        <dsp:cNvSpPr/>
      </dsp:nvSpPr>
      <dsp:spPr>
        <a:xfrm rot="5400000">
          <a:off x="4975964" y="-807873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3200" kern="1200" dirty="0"/>
            <a:t>-</a:t>
          </a:r>
          <a:r>
            <a:rPr lang="ko-KR" altLang="en-US" sz="3200" kern="1200" dirty="0"/>
            <a:t> </a:t>
          </a:r>
          <a:r>
            <a:rPr lang="en-US" altLang="ko-KR" sz="3200" kern="1200" dirty="0" err="1"/>
            <a:t>BeautifulSoup</a:t>
          </a:r>
          <a:r>
            <a:rPr lang="ko-KR" altLang="en-US" sz="3200" kern="1200" dirty="0"/>
            <a:t>을 이용한 크롤링 및  데이터 마이닝</a:t>
          </a:r>
        </a:p>
      </dsp:txBody>
      <dsp:txXfrm rot="-5400000">
        <a:off x="2009816" y="2249378"/>
        <a:ext cx="7707451" cy="1684051"/>
      </dsp:txXfrm>
    </dsp:sp>
    <dsp:sp modelId="{45E757CB-191E-5645-8C8D-4E6460C0A5F8}">
      <dsp:nvSpPr>
        <dsp:cNvPr id="0" name=""/>
        <dsp:cNvSpPr/>
      </dsp:nvSpPr>
      <dsp:spPr>
        <a:xfrm rot="5400000">
          <a:off x="-430674" y="4720352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Sentence </a:t>
          </a:r>
          <a:endParaRPr lang="ko-KR" altLang="en-US" sz="3200" kern="1200" dirty="0"/>
        </a:p>
        <a:p>
          <a:pPr marL="0" lvl="0" indent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Matching</a:t>
          </a:r>
        </a:p>
      </dsp:txBody>
      <dsp:txXfrm rot="-5400000">
        <a:off x="1" y="5294585"/>
        <a:ext cx="2009816" cy="861349"/>
      </dsp:txXfrm>
    </dsp:sp>
    <dsp:sp modelId="{2DD5D49A-BA2D-C44B-94AF-50CFC1BD90FF}">
      <dsp:nvSpPr>
        <dsp:cNvPr id="0" name=""/>
        <dsp:cNvSpPr/>
      </dsp:nvSpPr>
      <dsp:spPr>
        <a:xfrm rot="5400000">
          <a:off x="4754271" y="1441756"/>
          <a:ext cx="2309643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시간</a:t>
          </a:r>
          <a:r>
            <a:rPr lang="en-US" sz="2800" kern="1200" dirty="0"/>
            <a:t> </a:t>
          </a:r>
          <a:r>
            <a:rPr lang="ko-KR" altLang="en-US" sz="2800" kern="1200" dirty="0"/>
            <a:t>정보를 이용한 </a:t>
          </a:r>
          <a:r>
            <a:rPr lang="en-US" altLang="ko-KR" sz="2800" kern="1200" dirty="0"/>
            <a:t>S</a:t>
          </a:r>
          <a:r>
            <a:rPr lang="en-US" sz="2800" kern="1200" dirty="0"/>
            <a:t>entence matching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Ex) Script</a:t>
          </a:r>
        </a:p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숫자</a:t>
          </a:r>
          <a:r>
            <a:rPr lang="en-US" sz="2800" kern="1200" dirty="0"/>
            <a:t>,</a:t>
          </a:r>
          <a:r>
            <a:rPr lang="en-US" altLang="ko-KR" sz="2800" kern="1200" dirty="0"/>
            <a:t> </a:t>
          </a:r>
          <a:r>
            <a:rPr lang="ko-KR" altLang="en-US" sz="2800" kern="1200" dirty="0"/>
            <a:t>고유 대명사</a:t>
          </a:r>
          <a:r>
            <a:rPr lang="ko-KR" altLang="en-US" sz="2400" kern="1200" dirty="0"/>
            <a:t>를 이용한</a:t>
          </a:r>
          <a:r>
            <a:rPr lang="ko-KR" altLang="en-US" sz="2800" kern="1200" dirty="0"/>
            <a:t> </a:t>
          </a:r>
          <a:r>
            <a:rPr lang="en-US" altLang="ko-KR" sz="2800" kern="1200" dirty="0"/>
            <a:t>S</a:t>
          </a:r>
          <a:r>
            <a:rPr lang="en-US" sz="2800" kern="1200" dirty="0"/>
            <a:t>entence matching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kern="1200" dirty="0"/>
            <a:t>1) </a:t>
          </a:r>
          <a:r>
            <a:rPr lang="ko-KR" altLang="en-US" sz="2000" kern="1200" dirty="0"/>
            <a:t>자연어 처리 툴을 사용 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2) </a:t>
          </a:r>
          <a:r>
            <a:rPr lang="en-US" sz="2000" kern="1200" dirty="0" err="1"/>
            <a:t>Jaccard</a:t>
          </a:r>
          <a:r>
            <a:rPr lang="en-US" sz="2000" kern="1200" dirty="0"/>
            <a:t> &amp; Longest Common Sequence</a:t>
          </a:r>
        </a:p>
      </dsp:txBody>
      <dsp:txXfrm rot="-5400000">
        <a:off x="2009816" y="4298959"/>
        <a:ext cx="7685807" cy="2084149"/>
      </dsp:txXfrm>
    </dsp:sp>
    <dsp:sp modelId="{F9284BC1-A3A2-1744-9901-A8B1E44DBFE4}">
      <dsp:nvSpPr>
        <dsp:cNvPr id="0" name=""/>
        <dsp:cNvSpPr/>
      </dsp:nvSpPr>
      <dsp:spPr>
        <a:xfrm rot="5400000">
          <a:off x="-430674" y="684595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/>
            <a:t>Corpus </a:t>
          </a:r>
          <a:endParaRPr lang="ko-KR" altLang="en-US" sz="3200" kern="1200" dirty="0"/>
        </a:p>
        <a:p>
          <a:pPr marL="0" lvl="0" indent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kern="1200" dirty="0"/>
            <a:t>개발</a:t>
          </a:r>
        </a:p>
      </dsp:txBody>
      <dsp:txXfrm rot="-5400000">
        <a:off x="1" y="7420188"/>
        <a:ext cx="2009816" cy="861349"/>
      </dsp:txXfrm>
    </dsp:sp>
    <dsp:sp modelId="{0875BBC3-3276-534E-B552-F22621AF9CED}">
      <dsp:nvSpPr>
        <dsp:cNvPr id="0" name=""/>
        <dsp:cNvSpPr/>
      </dsp:nvSpPr>
      <dsp:spPr>
        <a:xfrm rot="5400000">
          <a:off x="4975964" y="3617221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 rtl="0" latinLnBrk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3000" kern="1200" dirty="0"/>
            <a:t>다양한 </a:t>
          </a:r>
          <a:r>
            <a:rPr lang="en-US" altLang="ko-KR" sz="3000" kern="1200" dirty="0"/>
            <a:t>category</a:t>
          </a:r>
          <a:r>
            <a:rPr lang="ko-KR" altLang="en-US" sz="3000" kern="1200" dirty="0"/>
            <a:t>로 분류하여 </a:t>
          </a:r>
          <a:r>
            <a:rPr lang="en-US" altLang="ko-KR" sz="3000" kern="1200" dirty="0"/>
            <a:t>Usability</a:t>
          </a:r>
          <a:r>
            <a:rPr lang="ko-KR" altLang="en-US" sz="3000" kern="1200" dirty="0"/>
            <a:t> 향상 </a:t>
          </a:r>
        </a:p>
      </dsp:txBody>
      <dsp:txXfrm rot="-5400000">
        <a:off x="2009816" y="6674473"/>
        <a:ext cx="7707451" cy="16840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E7D4C-4BB7-B04D-9C87-21115320E7E4}" type="datetimeFigureOut">
              <a:rPr kumimoji="1" lang="ko-KR" altLang="en-US" smtClean="0"/>
              <a:t>2016-11-22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6EB8B-9F3C-9944-8708-8BDB2E752C4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3598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6EB8B-9F3C-9944-8708-8BDB2E752C42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5158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51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7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68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1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13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31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99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70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6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685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75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4F797-C41F-4A51-B431-09A42344B012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16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4.png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8.png"/><Relationship Id="rId10" Type="http://schemas.openxmlformats.org/officeDocument/2006/relationships/image" Target="../media/image3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0"/>
            <a:ext cx="21383625" cy="5400000"/>
          </a:xfrm>
          <a:solidFill>
            <a:schemeClr val="accent5">
              <a:lumMod val="50000"/>
            </a:schemeClr>
          </a:solidFill>
          <a:ln w="0">
            <a:noFill/>
          </a:ln>
        </p:spPr>
        <p:txBody>
          <a:bodyPr anchor="t">
            <a:normAutofit fontScale="90000"/>
          </a:bodyPr>
          <a:lstStyle/>
          <a:p>
            <a:pPr algn="l">
              <a:spcBef>
                <a:spcPts val="0"/>
              </a:spcBef>
            </a:pPr>
            <a:br>
              <a:rPr lang="ko-KR" altLang="en-US" sz="9600" b="1" dirty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기계 학습 기반 자동 번역을 </a:t>
            </a:r>
            <a:br>
              <a:rPr lang="ko-KR" altLang="en-US" sz="9600" b="1" dirty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위한 한글</a:t>
            </a:r>
            <a:r>
              <a:rPr lang="en-US" altLang="ko-KR" sz="9600" b="1" dirty="0">
                <a:solidFill>
                  <a:srgbClr val="F3F3F3"/>
                </a:solidFill>
                <a:latin typeface="Arial" charset="0"/>
              </a:rPr>
              <a:t>-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영어 병렬 코퍼스 개발</a:t>
            </a:r>
            <a:br>
              <a:rPr lang="ko-KR" altLang="en-US" sz="9600" dirty="0"/>
            </a:br>
            <a:br>
              <a:rPr lang="ko-KR" altLang="en-US" sz="9600" dirty="0"/>
            </a:br>
            <a:endParaRPr lang="ko-KR" altLang="en-US" dirty="0">
              <a:solidFill>
                <a:schemeClr val="bg1"/>
              </a:solidFill>
              <a:latin typeface="HY백송B" panose="02030600000101010101" pitchFamily="18" charset="-127"/>
              <a:ea typeface="HY백송B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6679" y="3302180"/>
            <a:ext cx="21190266" cy="1737676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00000"/>
              </a:lnSpc>
            </a:pPr>
            <a:r>
              <a:rPr lang="en-US" altLang="ko-KR" sz="2400" b="1" dirty="0">
                <a:solidFill>
                  <a:schemeClr val="bg1"/>
                </a:solidFill>
              </a:rPr>
              <a:t>2016</a:t>
            </a:r>
            <a:r>
              <a:rPr lang="ko-KR" altLang="en-US" sz="2400" b="1" dirty="0">
                <a:solidFill>
                  <a:schemeClr val="bg1"/>
                </a:solidFill>
              </a:rPr>
              <a:t>년 가을학기</a:t>
            </a:r>
            <a:r>
              <a:rPr lang="en-US" altLang="ko-KR" sz="2400" b="1" dirty="0">
                <a:solidFill>
                  <a:schemeClr val="bg1"/>
                </a:solidFill>
              </a:rPr>
              <a:t> </a:t>
            </a:r>
            <a:r>
              <a:rPr lang="ko-KR" altLang="en-US" sz="2400" b="1" dirty="0" err="1">
                <a:solidFill>
                  <a:schemeClr val="bg1"/>
                </a:solidFill>
              </a:rPr>
              <a:t>캡스톤</a:t>
            </a:r>
            <a:r>
              <a:rPr lang="ko-KR" altLang="en-US" sz="2400" b="1" dirty="0">
                <a:solidFill>
                  <a:schemeClr val="bg1"/>
                </a:solidFill>
              </a:rPr>
              <a:t> 축제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pPr algn="r">
              <a:lnSpc>
                <a:spcPct val="100000"/>
              </a:lnSpc>
            </a:pPr>
            <a:r>
              <a:rPr lang="en-US" altLang="ko-KR" sz="2400" b="1" dirty="0">
                <a:solidFill>
                  <a:schemeClr val="bg1"/>
                </a:solidFill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</a:rPr>
              <a:t>공학 프로젝트 기획</a:t>
            </a:r>
            <a:r>
              <a:rPr lang="en-US" altLang="ko-KR" sz="2400" b="1" dirty="0">
                <a:solidFill>
                  <a:schemeClr val="bg1"/>
                </a:solidFill>
              </a:rPr>
              <a:t>]</a:t>
            </a:r>
          </a:p>
          <a:p>
            <a:pPr algn="r">
              <a:lnSpc>
                <a:spcPct val="100000"/>
              </a:lnSpc>
            </a:pPr>
            <a:r>
              <a:rPr lang="ko-KR" altLang="en-US" sz="2400" b="1" dirty="0">
                <a:solidFill>
                  <a:schemeClr val="bg1"/>
                </a:solidFill>
              </a:rPr>
              <a:t>지도교수님</a:t>
            </a:r>
            <a:r>
              <a:rPr lang="en-US" altLang="ko-KR" sz="2400" b="1" dirty="0">
                <a:solidFill>
                  <a:schemeClr val="bg1"/>
                </a:solidFill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</a:rPr>
              <a:t>홍신</a:t>
            </a:r>
            <a:r>
              <a:rPr lang="en-US" altLang="ko-KR" sz="2400" b="1" dirty="0">
                <a:solidFill>
                  <a:schemeClr val="bg1"/>
                </a:solidFill>
              </a:rPr>
              <a:t>	</a:t>
            </a:r>
            <a:r>
              <a:rPr lang="ko-KR" altLang="en-US" sz="2400" b="1" dirty="0">
                <a:solidFill>
                  <a:schemeClr val="bg1"/>
                </a:solidFill>
              </a:rPr>
              <a:t>팀원</a:t>
            </a:r>
            <a:r>
              <a:rPr lang="en-US" altLang="ko-KR" sz="2400" b="1" dirty="0">
                <a:solidFill>
                  <a:schemeClr val="bg1"/>
                </a:solidFill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</a:rPr>
              <a:t>서지형 윤성민 임지윤 </a:t>
            </a:r>
            <a:r>
              <a:rPr lang="ko-KR" altLang="en-US" sz="2400" b="1" dirty="0" err="1">
                <a:solidFill>
                  <a:schemeClr val="bg1"/>
                </a:solidFill>
              </a:rPr>
              <a:t>허수민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3642" y="7559979"/>
            <a:ext cx="9677400" cy="10710624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endParaRPr lang="en-US" altLang="ko-KR" sz="1200" b="1" dirty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글로벌 시대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다문화 사회</a:t>
            </a:r>
            <a:r>
              <a:rPr lang="ko-KR" altLang="en-US" sz="3200" dirty="0"/>
              <a:t>에 적합한 번역기 필요</a:t>
            </a:r>
          </a:p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3200" dirty="0"/>
              <a:t>기존 번역기는 구문 기반 번역기</a:t>
            </a:r>
          </a:p>
          <a:p>
            <a:pPr fontAlgn="base">
              <a:lnSpc>
                <a:spcPct val="150000"/>
              </a:lnSpc>
            </a:pPr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상황</a:t>
            </a:r>
            <a:r>
              <a:rPr lang="en-US" altLang="ko-KR" sz="3200" dirty="0"/>
              <a:t>,</a:t>
            </a:r>
            <a:r>
              <a:rPr lang="ko-KR" altLang="en-US" sz="3200" dirty="0"/>
              <a:t> 문맥 등을 고려하지 않는 부자연스러운 번역</a:t>
            </a:r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통계 기반 자동 번역기 필요하다</a:t>
            </a:r>
          </a:p>
          <a:p>
            <a:pPr marL="457200" indent="-457200" fontAlgn="base">
              <a:buFont typeface="Wingdings" charset="2"/>
              <a:buChar char="ü"/>
            </a:pPr>
            <a:r>
              <a:rPr lang="ko-KR" altLang="en-US" sz="3200" dirty="0"/>
              <a:t>기업은 </a:t>
            </a:r>
            <a:r>
              <a:rPr lang="ko-KR" altLang="en-US" sz="3200" b="1" dirty="0"/>
              <a:t>자체적인 </a:t>
            </a:r>
            <a:r>
              <a:rPr lang="en-US" altLang="ko-KR" sz="3200" b="1" dirty="0"/>
              <a:t>data</a:t>
            </a:r>
            <a:r>
              <a:rPr lang="ko-KR" altLang="en-US" sz="3200" dirty="0"/>
              <a:t>를 갖고 있지만</a:t>
            </a:r>
            <a:r>
              <a:rPr lang="en-US" altLang="ko-KR" sz="3200" dirty="0"/>
              <a:t>, </a:t>
            </a:r>
            <a:r>
              <a:rPr lang="en-US" altLang="ko-KR" sz="3200" b="1" dirty="0"/>
              <a:t>open source</a:t>
            </a:r>
            <a:r>
              <a:rPr lang="ko-KR" altLang="en-US" sz="3200" b="1" dirty="0"/>
              <a:t> 화 하지 않는다</a:t>
            </a:r>
            <a:r>
              <a:rPr lang="en-US" altLang="ko-KR" sz="3200" b="1" dirty="0"/>
              <a:t>.</a:t>
            </a:r>
            <a:endParaRPr lang="en-US" altLang="ko-KR" sz="3200" dirty="0"/>
          </a:p>
          <a:p>
            <a:pPr lvl="1" fontAlgn="base"/>
            <a:r>
              <a:rPr lang="ko-KR" altLang="en-US" sz="3200" dirty="0"/>
              <a:t>네이버 랩스 번역기</a:t>
            </a:r>
            <a:r>
              <a:rPr lang="en-US" altLang="ko-KR" sz="3200" dirty="0"/>
              <a:t>, </a:t>
            </a:r>
            <a:r>
              <a:rPr lang="ko-KR" altLang="en-US" sz="3200" dirty="0"/>
              <a:t>구글 번역기</a:t>
            </a:r>
            <a:endParaRPr lang="ko-KR" altLang="en-US" sz="3200" b="1" dirty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코퍼스가 부족하다</a:t>
            </a:r>
            <a:r>
              <a:rPr lang="en-US" altLang="ko-KR" sz="3200" b="1" dirty="0"/>
              <a:t>.</a:t>
            </a:r>
            <a:endParaRPr lang="ko-KR" altLang="en-US" sz="3200" dirty="0"/>
          </a:p>
          <a:p>
            <a:endParaRPr lang="en-US" altLang="ko-KR" sz="2400" b="1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en-US" altLang="ko-KR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1227048" y="6274464"/>
            <a:ext cx="969781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b="1" dirty="0">
                <a:solidFill>
                  <a:schemeClr val="accent5">
                    <a:lumMod val="50000"/>
                  </a:schemeClr>
                </a:solidFill>
              </a:rPr>
              <a:t>III.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기존 연구 결과</a:t>
            </a:r>
            <a:endParaRPr lang="en-US" altLang="ko-KR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9472" y="19921820"/>
            <a:ext cx="9677400" cy="9694962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altLang="ko-KR" sz="24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Problem Statement</a:t>
            </a:r>
            <a:r>
              <a:rPr lang="en-US" altLang="ko-KR" sz="3200" b="1" dirty="0"/>
              <a:t> </a:t>
            </a:r>
            <a:r>
              <a:rPr lang="ko-KR" altLang="en-US" sz="3200" b="1" dirty="0"/>
              <a:t> </a:t>
            </a:r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통계 기반 자동 번역기를 개발하기 위한 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코퍼스가 부족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한</a:t>
            </a:r>
            <a:r>
              <a:rPr lang="en-US" altLang="ko-KR" sz="3200" dirty="0"/>
              <a:t>-</a:t>
            </a:r>
            <a:r>
              <a:rPr lang="ko-KR" altLang="en-US" sz="3200" dirty="0"/>
              <a:t>영 자동번역 </a:t>
            </a:r>
            <a:r>
              <a:rPr lang="en-US" altLang="ko-KR" sz="3200" b="1" dirty="0"/>
              <a:t>Open source </a:t>
            </a:r>
            <a:r>
              <a:rPr lang="ko-KR" altLang="en-US" sz="3200" b="1" dirty="0"/>
              <a:t>미비</a:t>
            </a:r>
            <a:endParaRPr lang="ko-KR" altLang="en-US" sz="3200" dirty="0"/>
          </a:p>
          <a:p>
            <a:endParaRPr lang="ko-KR" altLang="en-US" sz="32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Constraints</a:t>
            </a:r>
          </a:p>
          <a:p>
            <a:pPr marL="0" lvl="1"/>
            <a:r>
              <a:rPr lang="en-US" altLang="ko-KR" sz="3200" dirty="0"/>
              <a:t> -</a:t>
            </a:r>
            <a:r>
              <a:rPr lang="ko-KR" altLang="en-US" sz="3200" dirty="0"/>
              <a:t> 저작권으로부터 자유로워야 함</a:t>
            </a:r>
          </a:p>
          <a:p>
            <a:pPr marL="0" lvl="1"/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충분한 데이터가 필요</a:t>
            </a:r>
            <a:r>
              <a:rPr lang="en-US" altLang="ko-KR" sz="3200" dirty="0"/>
              <a:t>(</a:t>
            </a:r>
            <a:r>
              <a:rPr lang="en-US" altLang="ko-KR" sz="3200" b="1" dirty="0"/>
              <a:t>500k</a:t>
            </a:r>
            <a:r>
              <a:rPr lang="ko-KR" altLang="en-US" sz="3200" dirty="0"/>
              <a:t> </a:t>
            </a:r>
            <a:r>
              <a:rPr lang="en-US" altLang="ko-KR" sz="3200" dirty="0"/>
              <a:t>sentence pair)</a:t>
            </a:r>
            <a:endParaRPr lang="ko-KR" altLang="en-US" sz="3200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언제든지 어떠한 데이터라도 </a:t>
            </a:r>
            <a:r>
              <a:rPr lang="en-US" altLang="ko-KR" sz="3200" dirty="0"/>
              <a:t>corpus</a:t>
            </a:r>
            <a:r>
              <a:rPr lang="ko-KR" altLang="en-US" sz="3200" dirty="0"/>
              <a:t>에 쉽게 추가할 수 있어야 한다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endParaRPr lang="ko-KR" altLang="en-US" sz="32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Objectives</a:t>
            </a:r>
            <a:endParaRPr lang="ko-KR" altLang="en-US" sz="4000" b="1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</a:t>
            </a:r>
            <a:r>
              <a:rPr lang="en-US" altLang="ko-KR" sz="3200" dirty="0"/>
              <a:t> </a:t>
            </a:r>
            <a:r>
              <a:rPr lang="ko-KR" altLang="en-US" sz="3200" dirty="0"/>
              <a:t>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 개발 </a:t>
            </a:r>
            <a:endParaRPr lang="en-US" altLang="ko-KR" sz="3200" dirty="0"/>
          </a:p>
          <a:p>
            <a:r>
              <a:rPr lang="en-US" altLang="ko-KR" sz="3200" dirty="0"/>
              <a:t> </a:t>
            </a:r>
            <a:r>
              <a:rPr lang="ko-KR" altLang="en-US" sz="3200" dirty="0"/>
              <a:t>     </a:t>
            </a:r>
            <a:r>
              <a:rPr lang="en-US" altLang="ko-KR" sz="3200" dirty="0"/>
              <a:t>-</a:t>
            </a:r>
            <a:r>
              <a:rPr lang="ko-KR" altLang="en-US" sz="3200" dirty="0"/>
              <a:t> 다양한 시대의 </a:t>
            </a:r>
            <a:r>
              <a:rPr lang="en-US" altLang="ko-KR" sz="3200" dirty="0"/>
              <a:t>text</a:t>
            </a:r>
            <a:r>
              <a:rPr lang="ko-KR" altLang="en-US" sz="3200" dirty="0"/>
              <a:t>를 포함</a:t>
            </a:r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특정 분야에 한정적이지 않고</a:t>
            </a:r>
            <a:r>
              <a:rPr lang="en-US" altLang="ko-KR" sz="3200" dirty="0"/>
              <a:t>,</a:t>
            </a:r>
            <a:r>
              <a:rPr lang="ko-KR" altLang="en-US" sz="3200" dirty="0"/>
              <a:t> 다양한 </a:t>
            </a:r>
            <a:r>
              <a:rPr lang="en-US" altLang="ko-KR" sz="3200" dirty="0"/>
              <a:t>text</a:t>
            </a:r>
            <a:r>
              <a:rPr lang="ko-KR" altLang="en-US" sz="3200" dirty="0"/>
              <a:t>로 구성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다양한 형태</a:t>
            </a:r>
            <a:r>
              <a:rPr lang="en-US" altLang="ko-KR" sz="3200" dirty="0"/>
              <a:t>:</a:t>
            </a:r>
            <a:r>
              <a:rPr lang="ko-KR" altLang="en-US" sz="3200" dirty="0"/>
              <a:t> 길이</a:t>
            </a:r>
            <a:r>
              <a:rPr lang="en-US" altLang="ko-KR" sz="3200" dirty="0"/>
              <a:t>,</a:t>
            </a:r>
            <a:r>
              <a:rPr lang="ko-KR" altLang="en-US" sz="3200" dirty="0"/>
              <a:t> 번역관계</a:t>
            </a:r>
            <a:r>
              <a:rPr lang="en-US" altLang="ko-KR" sz="3200" dirty="0"/>
              <a:t>(</a:t>
            </a:r>
            <a:r>
              <a:rPr lang="ko-KR" altLang="en-US" sz="3200" dirty="0"/>
              <a:t>한영</a:t>
            </a:r>
            <a:r>
              <a:rPr lang="en-US" altLang="ko-KR" sz="3200" dirty="0"/>
              <a:t>,</a:t>
            </a:r>
            <a:r>
              <a:rPr lang="ko-KR" altLang="en-US" sz="3200" dirty="0"/>
              <a:t> 영한</a:t>
            </a:r>
            <a:r>
              <a:rPr lang="en-US" altLang="ko-KR" sz="3200" dirty="0"/>
              <a:t>),</a:t>
            </a:r>
            <a:br>
              <a:rPr lang="en-US" altLang="ko-KR" sz="3200" dirty="0"/>
            </a:br>
            <a:r>
              <a:rPr lang="en-US" altLang="ko-KR" sz="3200" dirty="0"/>
              <a:t>        </a:t>
            </a:r>
            <a:r>
              <a:rPr lang="ko-KR" altLang="en-US" sz="3200" dirty="0"/>
              <a:t>문장형식</a:t>
            </a:r>
            <a:r>
              <a:rPr lang="en-US" altLang="ko-KR" sz="3200" dirty="0"/>
              <a:t>(</a:t>
            </a:r>
            <a:r>
              <a:rPr lang="ko-KR" altLang="en-US" sz="3200" dirty="0"/>
              <a:t>평서문</a:t>
            </a:r>
            <a:r>
              <a:rPr lang="en-US" altLang="ko-KR" sz="3200" dirty="0"/>
              <a:t>,</a:t>
            </a:r>
            <a:r>
              <a:rPr lang="ko-KR" altLang="en-US" sz="3200" dirty="0"/>
              <a:t> 의문문</a:t>
            </a:r>
            <a:r>
              <a:rPr lang="en-US" altLang="ko-KR" sz="3200" dirty="0"/>
              <a:t>)</a:t>
            </a:r>
            <a:endParaRPr lang="ko-KR" altLang="en-US" sz="3200" dirty="0"/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정확하고 충분한 </a:t>
            </a:r>
            <a:r>
              <a:rPr lang="en-US" altLang="ko-KR" sz="3200" dirty="0"/>
              <a:t>data</a:t>
            </a:r>
            <a:endParaRPr lang="en-US" altLang="ko-KR" sz="2400" dirty="0"/>
          </a:p>
        </p:txBody>
      </p:sp>
      <p:graphicFrame>
        <p:nvGraphicFramePr>
          <p:cNvPr id="16" name="다이어그램 15"/>
          <p:cNvGraphicFramePr/>
          <p:nvPr>
            <p:extLst>
              <p:ext uri="{D42A27DB-BD31-4B8C-83A1-F6EECF244321}">
                <p14:modId xmlns:p14="http://schemas.microsoft.com/office/powerpoint/2010/main" val="3447376526"/>
              </p:ext>
            </p:extLst>
          </p:nvPr>
        </p:nvGraphicFramePr>
        <p:xfrm>
          <a:off x="11156159" y="13962370"/>
          <a:ext cx="9808371" cy="11384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8"/>
          <a:srcRect b="20825"/>
          <a:stretch/>
        </p:blipFill>
        <p:spPr>
          <a:xfrm>
            <a:off x="16680179" y="263902"/>
            <a:ext cx="4510087" cy="267813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1449" y="28931598"/>
            <a:ext cx="1395837" cy="94737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2030" y="28925502"/>
            <a:ext cx="741767" cy="94870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787" y="28930264"/>
            <a:ext cx="3975541" cy="948709"/>
          </a:xfrm>
          <a:prstGeom prst="rect">
            <a:avLst/>
          </a:prstGeom>
        </p:spPr>
      </p:pic>
      <p:pic>
        <p:nvPicPr>
          <p:cNvPr id="47" name="그림 4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326" y="13045465"/>
            <a:ext cx="6438587" cy="4533432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1227048" y="12330569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b="1" dirty="0">
                <a:solidFill>
                  <a:schemeClr val="accent5">
                    <a:lumMod val="50000"/>
                  </a:schemeClr>
                </a:solidFill>
              </a:rPr>
              <a:t>IV.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접근 방법</a:t>
            </a:r>
            <a:endParaRPr lang="en-US" altLang="ko-KR" sz="7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143" y="23576306"/>
            <a:ext cx="6063590" cy="464791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51196" y="18737791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dirty="0"/>
              <a:t>II.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문제 정의</a:t>
            </a:r>
            <a:endParaRPr lang="en-US" altLang="ko-KR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920" y="6352499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marL="1143000" indent="-1143000">
              <a:buAutoNum type="romanUcPeriod"/>
            </a:pP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문제 배경</a:t>
            </a:r>
            <a:endParaRPr lang="en-US" altLang="ko-KR" sz="7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215326" y="7481941"/>
            <a:ext cx="9697810" cy="421653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fontAlgn="base"/>
            <a:endParaRPr lang="en-US" altLang="ko-KR" sz="3200" dirty="0"/>
          </a:p>
          <a:p>
            <a:pPr fontAlgn="base"/>
            <a:r>
              <a:rPr lang="ko-KR" altLang="en-US" sz="3200" dirty="0"/>
              <a:t>퀄리티가 좋은 한</a:t>
            </a:r>
            <a:r>
              <a:rPr lang="en-US" altLang="ko-KR" sz="3200" dirty="0"/>
              <a:t>-</a:t>
            </a:r>
            <a:r>
              <a:rPr lang="ko-KR" altLang="en-US" sz="3200" dirty="0"/>
              <a:t>영 </a:t>
            </a:r>
            <a:r>
              <a:rPr lang="en-US" altLang="ko-KR" sz="3200" dirty="0"/>
              <a:t>parallel corpus</a:t>
            </a:r>
            <a:r>
              <a:rPr lang="ko-KR" altLang="en-US" sz="3200" dirty="0"/>
              <a:t> 부족</a:t>
            </a:r>
            <a:endParaRPr lang="en-US" altLang="ko-KR" sz="3200" dirty="0"/>
          </a:p>
          <a:p>
            <a:pPr marL="457200" indent="-457200" fontAlgn="base">
              <a:buFont typeface="Wingdings" panose="05000000000000000000" pitchFamily="2" charset="2"/>
              <a:buChar char="ü"/>
            </a:pPr>
            <a:r>
              <a:rPr lang="ko-KR" altLang="en-US" sz="3200" dirty="0"/>
              <a:t>영한 코퍼스</a:t>
            </a:r>
            <a:endParaRPr lang="en-US" altLang="ko-KR" sz="3200" dirty="0"/>
          </a:p>
          <a:p>
            <a:pPr marL="914400" lvl="1" indent="-457200" fontAlgn="base">
              <a:buFont typeface="Wingdings" panose="05000000000000000000" pitchFamily="2" charset="2"/>
              <a:buChar char="ü"/>
            </a:pPr>
            <a:r>
              <a:rPr lang="ko-KR" altLang="en-US" sz="3200" dirty="0"/>
              <a:t>세종 코퍼스</a:t>
            </a:r>
            <a:r>
              <a:rPr lang="en-US" altLang="ko-KR" sz="3200" dirty="0"/>
              <a:t> : 100K</a:t>
            </a:r>
            <a:endParaRPr lang="ko-KR" altLang="en-US" sz="3200" dirty="0"/>
          </a:p>
          <a:p>
            <a:endParaRPr lang="en-US" altLang="ko-KR" sz="3200" dirty="0"/>
          </a:p>
          <a:p>
            <a:endParaRPr lang="en-US" altLang="ko-KR" sz="3200" dirty="0"/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ko-KR" altLang="en-US" sz="3200" dirty="0"/>
              <a:t>카이스트</a:t>
            </a:r>
            <a:r>
              <a:rPr lang="en-US" altLang="ko-KR" sz="3200" dirty="0"/>
              <a:t> : 60K</a:t>
            </a:r>
          </a:p>
          <a:p>
            <a:endParaRPr lang="en-US" altLang="ko-KR" sz="4400" dirty="0"/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701920" y="7599720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V="1">
            <a:off x="783982" y="19944134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 flipV="1">
            <a:off x="11240973" y="7564551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11264427" y="13578696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988969" y="22991531"/>
            <a:ext cx="4909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[LCS</a:t>
            </a:r>
            <a:r>
              <a:rPr lang="ko-KR" altLang="en-US" sz="3200" dirty="0"/>
              <a:t>를 이용한 숫자 매칭</a:t>
            </a:r>
            <a:r>
              <a:rPr lang="en-US" altLang="ko-KR" sz="3200" dirty="0"/>
              <a:t>]</a:t>
            </a:r>
            <a:endParaRPr lang="ko-KR" altLang="en-US" sz="3200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652885" y="9032368"/>
            <a:ext cx="3876675" cy="6858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101107" y="9967000"/>
            <a:ext cx="3040001" cy="181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0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259</TotalTime>
  <Words>257</Words>
  <Application>Microsoft Office PowerPoint</Application>
  <PresentationFormat>사용자 지정</PresentationFormat>
  <Paragraphs>69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HY백송B</vt:lpstr>
      <vt:lpstr>맑은 고딕</vt:lpstr>
      <vt:lpstr>Arial</vt:lpstr>
      <vt:lpstr>Calibri</vt:lpstr>
      <vt:lpstr>Calibri Light</vt:lpstr>
      <vt:lpstr>Wingdings</vt:lpstr>
      <vt:lpstr>Office 테마</vt:lpstr>
      <vt:lpstr> 기계 학습 기반 자동 번역을  위한 한글-영어 병렬 코퍼스 개발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공학프로젝트기획</dc:title>
  <dc:creator>HEOSOOMIN</dc:creator>
  <cp:lastModifiedBy>HEOSOOMIN</cp:lastModifiedBy>
  <cp:revision>37</cp:revision>
  <dcterms:created xsi:type="dcterms:W3CDTF">2016-11-15T12:39:50Z</dcterms:created>
  <dcterms:modified xsi:type="dcterms:W3CDTF">2016-11-22T03:40:20Z</dcterms:modified>
</cp:coreProperties>
</file>